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4"/>
  </p:notesMasterIdLst>
  <p:sldIdLst>
    <p:sldId id="275" r:id="rId3"/>
    <p:sldId id="603" r:id="rId4"/>
    <p:sldId id="704" r:id="rId5"/>
    <p:sldId id="723" r:id="rId6"/>
    <p:sldId id="716" r:id="rId7"/>
    <p:sldId id="634" r:id="rId8"/>
    <p:sldId id="725" r:id="rId9"/>
    <p:sldId id="677" r:id="rId10"/>
    <p:sldId id="755" r:id="rId11"/>
    <p:sldId id="722" r:id="rId12"/>
    <p:sldId id="766" r:id="rId13"/>
    <p:sldId id="767" r:id="rId14"/>
    <p:sldId id="768" r:id="rId15"/>
    <p:sldId id="730" r:id="rId16"/>
    <p:sldId id="731" r:id="rId17"/>
    <p:sldId id="735" r:id="rId18"/>
    <p:sldId id="736" r:id="rId19"/>
    <p:sldId id="745" r:id="rId20"/>
    <p:sldId id="726" r:id="rId21"/>
    <p:sldId id="748" r:id="rId22"/>
    <p:sldId id="732" r:id="rId23"/>
    <p:sldId id="749" r:id="rId24"/>
    <p:sldId id="747" r:id="rId25"/>
    <p:sldId id="746" r:id="rId26"/>
    <p:sldId id="751" r:id="rId27"/>
    <p:sldId id="752" r:id="rId28"/>
    <p:sldId id="753" r:id="rId29"/>
    <p:sldId id="754" r:id="rId30"/>
    <p:sldId id="756" r:id="rId31"/>
    <p:sldId id="728" r:id="rId32"/>
    <p:sldId id="719" r:id="rId33"/>
    <p:sldId id="738" r:id="rId34"/>
    <p:sldId id="734" r:id="rId35"/>
    <p:sldId id="799" r:id="rId36"/>
    <p:sldId id="718" r:id="rId37"/>
    <p:sldId id="737" r:id="rId38"/>
    <p:sldId id="800" r:id="rId39"/>
    <p:sldId id="771" r:id="rId40"/>
    <p:sldId id="783" r:id="rId41"/>
    <p:sldId id="785" r:id="rId42"/>
    <p:sldId id="784" r:id="rId43"/>
    <p:sldId id="772" r:id="rId44"/>
    <p:sldId id="776" r:id="rId45"/>
    <p:sldId id="773" r:id="rId46"/>
    <p:sldId id="774" r:id="rId47"/>
    <p:sldId id="775" r:id="rId48"/>
    <p:sldId id="777" r:id="rId49"/>
    <p:sldId id="778" r:id="rId50"/>
    <p:sldId id="779" r:id="rId51"/>
    <p:sldId id="781" r:id="rId52"/>
    <p:sldId id="741" r:id="rId53"/>
    <p:sldId id="395" r:id="rId54"/>
    <p:sldId id="757" r:id="rId55"/>
    <p:sldId id="762" r:id="rId56"/>
    <p:sldId id="758" r:id="rId57"/>
    <p:sldId id="759" r:id="rId58"/>
    <p:sldId id="794" r:id="rId59"/>
    <p:sldId id="796" r:id="rId60"/>
    <p:sldId id="797" r:id="rId61"/>
    <p:sldId id="798" r:id="rId62"/>
    <p:sldId id="724" r:id="rId63"/>
    <p:sldId id="769" r:id="rId64"/>
    <p:sldId id="733" r:id="rId65"/>
    <p:sldId id="740" r:id="rId66"/>
    <p:sldId id="739" r:id="rId67"/>
    <p:sldId id="742" r:id="rId68"/>
    <p:sldId id="760" r:id="rId69"/>
    <p:sldId id="761" r:id="rId70"/>
    <p:sldId id="786" r:id="rId71"/>
    <p:sldId id="787" r:id="rId72"/>
    <p:sldId id="788" r:id="rId73"/>
    <p:sldId id="789" r:id="rId74"/>
    <p:sldId id="790" r:id="rId75"/>
    <p:sldId id="791" r:id="rId76"/>
    <p:sldId id="792" r:id="rId77"/>
    <p:sldId id="793" r:id="rId78"/>
    <p:sldId id="743" r:id="rId79"/>
    <p:sldId id="744" r:id="rId80"/>
    <p:sldId id="763" r:id="rId81"/>
    <p:sldId id="764" r:id="rId82"/>
    <p:sldId id="76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8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13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8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45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4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3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7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964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random_projection.html#random-proje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anifol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iteseerx.ist.psu.edu/doc/10.1.1.28.6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Clustering_high-dimensional_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ngYou/subspace-cluste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4.513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Gram%E2%80%93Schmidt_proces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/10.1.1.28.665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on%E2%80%93Lindenstrauss_lemm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auto_examples/miscellaneous/plot_johnson_lindenstrauss_bound.html#sphx-glr-auto-examples-miscellaneous-plot-johnson-lindenstrauss-bound-py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www.jmlr.org/papers/volume9/vandermaaten08a/vandermaaten08a.pdf" TargetMode="Externa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um.com/@violante.andre/an-introduction-to-t-sne-with-python-example-47e6ae7dc58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43" y="1072587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825" y="412571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downward closure property,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Random projection methods </a:t>
            </a:r>
            <a:r>
              <a:rPr lang="en-US" dirty="0">
                <a:latin typeface="+mn-lt"/>
              </a:rPr>
              <a:t>used randomized sampling to find an approximate embedding space   </a:t>
            </a:r>
          </a:p>
          <a:p>
            <a:r>
              <a:rPr lang="en-US" dirty="0">
                <a:latin typeface="+mn-lt"/>
              </a:rPr>
              <a:t>Trade-off between error and lower dimensions governed by the Johnson-</a:t>
            </a:r>
            <a:r>
              <a:rPr lang="en-US" dirty="0" err="1">
                <a:latin typeface="+mn-lt"/>
              </a:rPr>
              <a:t>Lindenstrauss</a:t>
            </a:r>
            <a:r>
              <a:rPr lang="en-US" dirty="0">
                <a:latin typeface="+mn-lt"/>
              </a:rPr>
              <a:t> lemma</a:t>
            </a:r>
          </a:p>
          <a:p>
            <a:pPr lvl="1"/>
            <a:r>
              <a:rPr lang="en-US" dirty="0">
                <a:latin typeface="+mn-lt"/>
              </a:rPr>
              <a:t>Error increases as dimensionality of embedding space decreases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 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9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r>
              <a:rPr lang="en-US" dirty="0">
                <a:latin typeface="+mn-lt"/>
              </a:rPr>
              <a:t>Well supported in </a:t>
            </a:r>
            <a:r>
              <a:rPr lang="en-US" dirty="0">
                <a:latin typeface="+mn-lt"/>
                <a:hlinkClick r:id="rId3"/>
              </a:rPr>
              <a:t>Scikit-Learn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5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Projection Methods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112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curse of dimensionality? </a:t>
            </a:r>
          </a:p>
          <a:p>
            <a:r>
              <a:rPr lang="en-US" b="1" dirty="0">
                <a:latin typeface="+mn-lt"/>
              </a:rPr>
              <a:t>Random projection </a:t>
            </a:r>
            <a:r>
              <a:rPr lang="en-US" dirty="0">
                <a:latin typeface="+mn-lt"/>
              </a:rPr>
              <a:t>methods sample random directions    </a:t>
            </a:r>
          </a:p>
          <a:p>
            <a:r>
              <a:rPr lang="en-US" dirty="0">
                <a:latin typeface="+mn-lt"/>
              </a:rPr>
              <a:t>Introduced in several contexts, including by </a:t>
            </a:r>
            <a:r>
              <a:rPr lang="en-US" dirty="0">
                <a:latin typeface="+mn-lt"/>
                <a:hlinkClick r:id="rId3"/>
              </a:rPr>
              <a:t>Bingham and </a:t>
            </a:r>
            <a:r>
              <a:rPr lang="en-US" dirty="0" err="1">
                <a:latin typeface="+mn-lt"/>
                <a:hlinkClick r:id="rId3"/>
              </a:rPr>
              <a:t>Mannila</a:t>
            </a:r>
            <a:r>
              <a:rPr lang="en-US" dirty="0">
                <a:latin typeface="+mn-lt"/>
                <a:hlinkClick r:id="rId3"/>
              </a:rPr>
              <a:t>, 2001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  <a:hlinkClick r:id="rId4"/>
              </a:rPr>
              <a:t>Achliptas</a:t>
            </a:r>
            <a:r>
              <a:rPr lang="en-US" dirty="0">
                <a:latin typeface="+mn-lt"/>
                <a:hlinkClick r:id="rId4"/>
              </a:rPr>
              <a:t>, 2001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Alternative to PCA for very high dimensional spaces    </a:t>
            </a:r>
          </a:p>
          <a:p>
            <a:r>
              <a:rPr lang="en-US" dirty="0">
                <a:latin typeface="+mn-lt"/>
              </a:rPr>
              <a:t>Error of the random projection to lower dimensional space is bounded  </a:t>
            </a:r>
          </a:p>
          <a:p>
            <a:r>
              <a:rPr lang="en-US" b="1" dirty="0">
                <a:latin typeface="+mn-lt"/>
              </a:rPr>
              <a:t>Distance is therefore preserved</a:t>
            </a:r>
          </a:p>
          <a:p>
            <a:r>
              <a:rPr lang="en-US" dirty="0">
                <a:latin typeface="+mn-lt"/>
              </a:rPr>
              <a:t>Random projections in Euclidean space tend to create spherical clusters   </a:t>
            </a:r>
          </a:p>
          <a:p>
            <a:pPr lvl="1"/>
            <a:r>
              <a:rPr lang="en-US" dirty="0">
                <a:latin typeface="+mn-lt"/>
              </a:rPr>
              <a:t>Spherical clusters are easier for many algorithms to deal with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7110413" cy="57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43" y="1581150"/>
            <a:ext cx="3980887" cy="41755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F635-4B9B-F272-5BBE-48BF6417BC41}"/>
              </a:ext>
            </a:extLst>
          </p:cNvPr>
          <p:cNvSpPr txBox="1">
            <a:spLocks/>
          </p:cNvSpPr>
          <p:nvPr/>
        </p:nvSpPr>
        <p:spPr>
          <a:xfrm>
            <a:off x="8236830" y="2705572"/>
            <a:ext cx="3262313" cy="93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Cluster centers aligned along x axis</a:t>
            </a:r>
          </a:p>
          <a:p>
            <a:pPr lvl="1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029367-E34D-B9CB-B049-FB72292640B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79468" y="2691394"/>
            <a:ext cx="1757362" cy="4823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BEDD-AEA8-9B07-1D44-241033347D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74680" y="3173749"/>
            <a:ext cx="1962150" cy="14150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34625-6B90-1896-A10D-6DEE1A131A9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96650" y="3173749"/>
            <a:ext cx="1440180" cy="60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3297482" y="609226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No 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3777615" y="600133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654302" y="331934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Apparent cluster along axis</a:t>
            </a:r>
          </a:p>
          <a:p>
            <a:pPr lvl="1"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3297482" y="178027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688D9-9416-C003-4025-E0B8A17CC7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725929"/>
            <a:ext cx="5711825" cy="4833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r>
              <a:rPr lang="en-US" dirty="0">
                <a:latin typeface="+mn-lt"/>
              </a:rPr>
              <a:t>Highest variance direction aligned with axis</a:t>
            </a:r>
          </a:p>
          <a:p>
            <a:r>
              <a:rPr lang="en-US" b="1" dirty="0">
                <a:latin typeface="+mn-lt"/>
              </a:rPr>
              <a:t>Largest eigenvector for largest eigenvalue along axes</a:t>
            </a:r>
            <a:r>
              <a:rPr lang="en-US" dirty="0">
                <a:latin typeface="+mn-lt"/>
              </a:rPr>
              <a:t>   </a:t>
            </a:r>
          </a:p>
          <a:p>
            <a:r>
              <a:rPr lang="en-US" dirty="0">
                <a:latin typeface="+mn-lt"/>
              </a:rPr>
              <a:t>Principal components same as axes   </a:t>
            </a:r>
          </a:p>
          <a:p>
            <a:r>
              <a:rPr lang="en-US" dirty="0">
                <a:latin typeface="+mn-lt"/>
              </a:rPr>
              <a:t>No dimensionality reduction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43" y="1584338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7107482" y="6095453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7587615" y="6004521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4464302" y="3322531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7107482" y="1783463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FE72C-B418-0E8A-16BB-8C7772028583}"/>
              </a:ext>
            </a:extLst>
          </p:cNvPr>
          <p:cNvSpPr txBox="1">
            <a:spLocks/>
          </p:cNvSpPr>
          <p:nvPr/>
        </p:nvSpPr>
        <p:spPr>
          <a:xfrm>
            <a:off x="2189077" y="618923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7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72" y="850642"/>
            <a:ext cx="8872465" cy="9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difficult dimensionality reduction   </a:t>
            </a:r>
          </a:p>
          <a:p>
            <a:pPr lvl="1"/>
            <a:r>
              <a:rPr lang="en-US" dirty="0">
                <a:latin typeface="+mn-lt"/>
              </a:rPr>
              <a:t>Cluster models will struggle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071FD-A5DB-B0BF-67A9-25E7124A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13" y="1806330"/>
            <a:ext cx="3980887" cy="41755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CA866-1F44-9BB2-D479-280D0503A9BB}"/>
              </a:ext>
            </a:extLst>
          </p:cNvPr>
          <p:cNvSpPr txBox="1">
            <a:spLocks/>
          </p:cNvSpPr>
          <p:nvPr/>
        </p:nvSpPr>
        <p:spPr>
          <a:xfrm>
            <a:off x="1723952" y="6317445"/>
            <a:ext cx="4939348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Second Principle Component</a:t>
            </a:r>
          </a:p>
          <a:p>
            <a:pPr lvl="1"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BE9D40-D59C-D350-EF30-E7AEFDB6A3EA}"/>
              </a:ext>
            </a:extLst>
          </p:cNvPr>
          <p:cNvCxnSpPr>
            <a:cxnSpLocks/>
          </p:cNvCxnSpPr>
          <p:nvPr/>
        </p:nvCxnSpPr>
        <p:spPr>
          <a:xfrm flipH="1">
            <a:off x="2204085" y="6226513"/>
            <a:ext cx="382905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6AC1F0-8920-DF0E-04F6-3477FC28B90F}"/>
              </a:ext>
            </a:extLst>
          </p:cNvPr>
          <p:cNvSpPr txBox="1">
            <a:spLocks/>
          </p:cNvSpPr>
          <p:nvPr/>
        </p:nvSpPr>
        <p:spPr>
          <a:xfrm rot="16200000">
            <a:off x="-919228" y="3544523"/>
            <a:ext cx="4175575" cy="540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First Principal Component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C3747-2744-F4B6-6E36-349E35F5F5C9}"/>
              </a:ext>
            </a:extLst>
          </p:cNvPr>
          <p:cNvCxnSpPr>
            <a:cxnSpLocks/>
          </p:cNvCxnSpPr>
          <p:nvPr/>
        </p:nvCxnSpPr>
        <p:spPr>
          <a:xfrm>
            <a:off x="1723952" y="2005455"/>
            <a:ext cx="0" cy="356007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795165-1E60-34C3-743E-31E361726843}"/>
              </a:ext>
            </a:extLst>
          </p:cNvPr>
          <p:cNvSpPr txBox="1">
            <a:spLocks/>
          </p:cNvSpPr>
          <p:nvPr/>
        </p:nvSpPr>
        <p:spPr>
          <a:xfrm>
            <a:off x="6341819" y="1806330"/>
            <a:ext cx="3648002" cy="8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2 well defined clusters on both components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1A2CE6-693D-5284-E1FB-4DB926DB2B5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71963" y="2252933"/>
            <a:ext cx="2069856" cy="23070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59820-2008-F13C-0C0F-6DB392BB76D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252933"/>
            <a:ext cx="1588844" cy="257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3B71F-85FF-378F-1670-DC590676F019}"/>
              </a:ext>
            </a:extLst>
          </p:cNvPr>
          <p:cNvSpPr txBox="1">
            <a:spLocks/>
          </p:cNvSpPr>
          <p:nvPr/>
        </p:nvSpPr>
        <p:spPr>
          <a:xfrm>
            <a:off x="7251456" y="3368196"/>
            <a:ext cx="3648002" cy="2254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Cluster with low variance on first component, dispersed along second component 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</a:t>
            </a:r>
            <a:r>
              <a:rPr lang="en-US" b="1" dirty="0">
                <a:latin typeface="+mn-lt"/>
              </a:rPr>
              <a:t>Not a spherical cluster!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6C1107-2874-6C86-3339-6D85DAC6C9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377778" y="3563826"/>
            <a:ext cx="1873678" cy="9313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5179B40-D92C-4A65-D727-4DAA5862C4C1}"/>
              </a:ext>
            </a:extLst>
          </p:cNvPr>
          <p:cNvSpPr txBox="1">
            <a:spLocks/>
          </p:cNvSpPr>
          <p:nvPr/>
        </p:nvSpPr>
        <p:spPr>
          <a:xfrm>
            <a:off x="8658225" y="6128782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4"/>
              </a:rPr>
              <a:t>Credit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Subspace Projection Methods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b="1" dirty="0">
                <a:latin typeface="+mn-lt"/>
              </a:rPr>
              <a:t>Subspace clustering s</a:t>
            </a:r>
            <a:r>
              <a:rPr lang="en-US" dirty="0">
                <a:latin typeface="+mn-lt"/>
              </a:rPr>
              <a:t>amples many subspaces to find embedding  </a:t>
            </a:r>
            <a:r>
              <a:rPr lang="en-US" b="1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Limited scalability since there are infinite possible subspaces</a:t>
            </a:r>
          </a:p>
          <a:p>
            <a:r>
              <a:rPr lang="en-US" dirty="0">
                <a:latin typeface="+mn-lt"/>
              </a:rPr>
              <a:t>Heuristic, </a:t>
            </a:r>
            <a:r>
              <a:rPr lang="en-US" b="1" dirty="0">
                <a:latin typeface="+mn-lt"/>
              </a:rPr>
              <a:t>downward closure property</a:t>
            </a:r>
            <a:r>
              <a:rPr lang="en-US" dirty="0">
                <a:latin typeface="+mn-lt"/>
              </a:rPr>
              <a:t>, improves scalability - addressed in a subsequent lesson</a:t>
            </a:r>
          </a:p>
          <a:p>
            <a:r>
              <a:rPr lang="en-US" dirty="0">
                <a:latin typeface="+mn-lt"/>
              </a:rPr>
              <a:t>Python subspace clustering package in </a:t>
            </a:r>
            <a:r>
              <a:rPr lang="en-US" dirty="0">
                <a:latin typeface="+mn-lt"/>
                <a:hlinkClick r:id="rId3"/>
              </a:rPr>
              <a:t>Chong </a:t>
            </a:r>
            <a:r>
              <a:rPr lang="en-US" dirty="0" err="1">
                <a:latin typeface="+mn-lt"/>
                <a:hlinkClick r:id="rId3"/>
              </a:rPr>
              <a:t>You’s</a:t>
            </a:r>
            <a:r>
              <a:rPr lang="en-US" dirty="0">
                <a:latin typeface="+mn-lt"/>
                <a:hlinkClick r:id="rId3"/>
              </a:rPr>
              <a:t> GitHub repository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will not pursue this method further here</a:t>
            </a:r>
          </a:p>
          <a:p>
            <a:r>
              <a:rPr lang="en-US" dirty="0">
                <a:latin typeface="+mn-lt"/>
              </a:rPr>
              <a:t>Random projection methods are a better alternative in many cases  </a:t>
            </a:r>
          </a:p>
          <a:p>
            <a:pPr lvl="1"/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1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Reduction of high-dimensional spaces to lower-dimensions is widely used in data mining</a:t>
            </a:r>
          </a:p>
          <a:p>
            <a:r>
              <a:rPr lang="en-US" dirty="0">
                <a:latin typeface="+mn-lt"/>
              </a:rPr>
              <a:t>We have already explored reduction of high dimensional spaces with LSH      </a:t>
            </a: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May </a:t>
            </a:r>
            <a:r>
              <a:rPr lang="en-US">
                <a:latin typeface="+mn-lt"/>
              </a:rPr>
              <a:t>preserve distance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Association models – next week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</a:t>
                </a:r>
                <a:r>
                  <a:rPr lang="en-US" b="1" dirty="0">
                    <a:latin typeface="+mn-lt"/>
                  </a:rPr>
                  <a:t>random projection matrix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Linear transformation </a:t>
                </a:r>
                <a:r>
                  <a:rPr lang="en-US" dirty="0">
                    <a:latin typeface="+mn-lt"/>
                  </a:rPr>
                  <a:t>is then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What are the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?   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have values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Elements of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are linear superposition of projected elements of </a:t>
                </a:r>
                <a:r>
                  <a:rPr lang="en-US" i="1" dirty="0">
                    <a:latin typeface="+mn-lt"/>
                  </a:rPr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projected to elements in column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latin typeface="+mn-lt"/>
                  </a:rPr>
                  <a:t>elements in column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sz="2000" dirty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not projection </a:t>
                </a:r>
                <a:r>
                  <a:rPr lang="en-US" sz="2000" dirty="0"/>
                  <a:t> 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</a:t>
                </a:r>
                <a:r>
                  <a:rPr lang="en-US" b="1" dirty="0">
                    <a:latin typeface="+mn-lt"/>
                  </a:rPr>
                  <a:t>Gaussian random unit vector </a:t>
                </a:r>
                <a:r>
                  <a:rPr lang="en-US" dirty="0">
                    <a:latin typeface="+mn-lt"/>
                  </a:rPr>
                  <a:t>as first row of </a:t>
                </a:r>
                <a:r>
                  <a:rPr lang="en-US" i="1" dirty="0">
                    <a:latin typeface="+mn-lt"/>
                  </a:rPr>
                  <a:t>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Select Gaussian random unit vector orthogonal to previously selected rows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Repeat step 2 until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constructed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4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Construct random projection matrix,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, maps </a:t>
                </a:r>
                <a:r>
                  <a:rPr lang="en-US" i="1" dirty="0">
                    <a:latin typeface="+mn-lt"/>
                  </a:rPr>
                  <a:t>k </a:t>
                </a:r>
                <a:r>
                  <a:rPr lang="en-US" dirty="0">
                    <a:latin typeface="+mn-lt"/>
                  </a:rPr>
                  <a:t>high dimensional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+mn-lt"/>
                  </a:rPr>
                  <a:t>Original idea (</a:t>
                </a:r>
                <a:r>
                  <a:rPr lang="en-US" dirty="0">
                    <a:latin typeface="+mn-lt"/>
                    <a:hlinkClick r:id="rId3"/>
                  </a:rPr>
                  <a:t>Bingham and </a:t>
                </a:r>
                <a:r>
                  <a:rPr lang="en-US" dirty="0" err="1">
                    <a:latin typeface="+mn-lt"/>
                    <a:hlinkClick r:id="rId3"/>
                  </a:rPr>
                  <a:t>Mannila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), selected random directions by sampling Gaussian distribution    </a:t>
                </a:r>
              </a:p>
              <a:p>
                <a:r>
                  <a:rPr lang="en-US" dirty="0">
                    <a:latin typeface="+mn-lt"/>
                  </a:rPr>
                  <a:t>Properties of Gaussian random projection </a:t>
                </a:r>
                <a:endParaRPr lang="en-US" i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By construction the projected samples </a:t>
                </a:r>
                <a:r>
                  <a:rPr lang="en-US" i="1" dirty="0">
                    <a:latin typeface="+mn-lt"/>
                  </a:rPr>
                  <a:t>Y</a:t>
                </a:r>
                <a:r>
                  <a:rPr lang="en-US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are </a:t>
                </a:r>
                <a:r>
                  <a:rPr lang="en-US" b="1" dirty="0">
                    <a:latin typeface="+mn-lt"/>
                  </a:rPr>
                  <a:t>orthogonal</a:t>
                </a:r>
              </a:p>
              <a:p>
                <a:pPr lvl="1"/>
                <a:r>
                  <a:rPr lang="en-US" dirty="0">
                    <a:latin typeface="+mn-lt"/>
                  </a:rPr>
                  <a:t>The projection is normalized and therefore </a:t>
                </a:r>
                <a:r>
                  <a:rPr lang="en-US" b="1" dirty="0">
                    <a:latin typeface="+mn-lt"/>
                  </a:rPr>
                  <a:t>distance preserving 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has the </a:t>
                </a:r>
                <a:r>
                  <a:rPr lang="en-US" b="1" dirty="0">
                    <a:latin typeface="+mn-lt"/>
                  </a:rPr>
                  <a:t>same variance giving spherical clusters </a:t>
                </a:r>
              </a:p>
              <a:p>
                <a:r>
                  <a:rPr lang="en-US" dirty="0">
                    <a:latin typeface="+mn-lt"/>
                  </a:rPr>
                  <a:t>But, the Gaussian random projection algorithm requires application of a </a:t>
                </a:r>
                <a:r>
                  <a:rPr lang="en-US" dirty="0">
                    <a:latin typeface="+mn-lt"/>
                    <a:hlinkClick r:id="rId4"/>
                  </a:rPr>
                  <a:t>Gramm-Schmidt orthogonalization </a:t>
                </a:r>
                <a:r>
                  <a:rPr lang="en-US" dirty="0">
                    <a:latin typeface="+mn-lt"/>
                  </a:rPr>
                  <a:t>at each step of construction R </a:t>
                </a:r>
              </a:p>
              <a:p>
                <a:pPr lvl="1"/>
                <a:r>
                  <a:rPr lang="en-US" dirty="0">
                    <a:latin typeface="+mn-lt"/>
                  </a:rPr>
                  <a:t>Algorithm is </a:t>
                </a:r>
                <a:r>
                  <a:rPr lang="en-US" b="1" dirty="0">
                    <a:latin typeface="+mn-lt"/>
                  </a:rPr>
                  <a:t>computationally intensive</a:t>
                </a:r>
                <a:r>
                  <a:rPr lang="en-US" dirty="0">
                    <a:latin typeface="+mn-lt"/>
                  </a:rPr>
                  <a:t>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5"/>
                <a:stretch>
                  <a:fillRect l="-1111" t="-200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0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efficiently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Selected random directions by simple probabilistic sampling </a:t>
                </a:r>
              </a:p>
              <a:p>
                <a:r>
                  <a:rPr lang="en-US" dirty="0" err="1">
                    <a:latin typeface="+mn-lt"/>
                    <a:hlinkClick r:id="rId3"/>
                  </a:rPr>
                  <a:t>Achliptas</a:t>
                </a:r>
                <a:r>
                  <a:rPr lang="en-US" dirty="0">
                    <a:latin typeface="+mn-lt"/>
                    <a:hlinkClick r:id="rId3"/>
                  </a:rPr>
                  <a:t>, 2001</a:t>
                </a:r>
                <a:r>
                  <a:rPr lang="en-US" dirty="0">
                    <a:latin typeface="+mn-lt"/>
                  </a:rPr>
                  <a:t> proposed </a:t>
                </a:r>
                <a:r>
                  <a:rPr lang="en-US" b="1" dirty="0">
                    <a:latin typeface="+mn-lt"/>
                  </a:rPr>
                  <a:t>database scale algorithm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elements of </a:t>
                </a:r>
                <a:r>
                  <a:rPr lang="en-US" i="1" dirty="0">
                    <a:latin typeface="+mn-lt"/>
                  </a:rPr>
                  <a:t>R</a:t>
                </a:r>
                <a:r>
                  <a:rPr lang="en-US" dirty="0">
                    <a:latin typeface="+mn-lt"/>
                  </a:rPr>
                  <a:t> are randomly selected with the following probabilities,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=2/3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=1/6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Resulting projection is a reasonable approximation of the Gaussian random projection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  <a:hlinkClick r:id="rId3"/>
                  </a:rPr>
                  <a:t>Johnson-</a:t>
                </a:r>
                <a:r>
                  <a:rPr lang="en-US" b="1" dirty="0" err="1">
                    <a:latin typeface="+mn-lt"/>
                    <a:hlinkClick r:id="rId3"/>
                  </a:rPr>
                  <a:t>Lindenstrauss</a:t>
                </a:r>
                <a:r>
                  <a:rPr lang="en-US" b="1" dirty="0">
                    <a:latin typeface="+mn-lt"/>
                    <a:hlinkClick r:id="rId3"/>
                  </a:rPr>
                  <a:t> lemma </a:t>
                </a:r>
                <a:r>
                  <a:rPr lang="en-US" dirty="0">
                    <a:latin typeface="+mn-lt"/>
                  </a:rPr>
                  <a:t>puts bounds on the error of random projections    </a:t>
                </a:r>
              </a:p>
              <a:p>
                <a:r>
                  <a:rPr lang="en-US" dirty="0">
                    <a:latin typeface="+mn-lt"/>
                  </a:rPr>
                  <a:t>For the simple case of a </a:t>
                </a:r>
                <a:r>
                  <a:rPr lang="en-US" b="1" dirty="0">
                    <a:latin typeface="+mn-lt"/>
                  </a:rPr>
                  <a:t>Euclidean space</a:t>
                </a:r>
                <a:r>
                  <a:rPr lang="en-US" dirty="0">
                    <a:latin typeface="+mn-lt"/>
                  </a:rPr>
                  <a:t>,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lemma: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are sample vectors in the original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Define a linear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error is then bounded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The error in distance of a random projection,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latin typeface="+mn-lt"/>
                  </a:rPr>
                  <a:t>, is bounded </a:t>
                </a:r>
                <a:r>
                  <a:rPr lang="en-US" dirty="0">
                    <a:latin typeface="+mn-lt"/>
                  </a:rPr>
                  <a:t>by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4"/>
                <a:stretch>
                  <a:fillRect l="-1111" t="-20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interpret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the random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:r>
                  <a:rPr lang="en-US" dirty="0">
                    <a:latin typeface="+mn-lt"/>
                  </a:rPr>
                  <a:t>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the random projection to be </a:t>
                </a:r>
                <a:r>
                  <a:rPr lang="en-US" b="1" dirty="0">
                    <a:latin typeface="+mn-lt"/>
                  </a:rPr>
                  <a:t>distance preserving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the squared Euclidean distance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error is bounded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implications of the the Johnson-</a:t>
                </a:r>
                <a:r>
                  <a:rPr lang="en-US" dirty="0" err="1">
                    <a:latin typeface="+mn-lt"/>
                  </a:rPr>
                  <a:t>Lindenstrauss</a:t>
                </a:r>
                <a:r>
                  <a:rPr lang="en-US" dirty="0">
                    <a:latin typeface="+mn-lt"/>
                  </a:rPr>
                  <a:t> lemma for dimensionality reduction?  </a:t>
                </a:r>
                <a:endParaRPr lang="en-US" b="1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After a lot of algebra, relationship between acceptable distance error,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, and reduction to lower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Notice that random projection </a:t>
                </a:r>
                <a:r>
                  <a:rPr lang="en-US" b="1" dirty="0">
                    <a:latin typeface="+mn-lt"/>
                  </a:rPr>
                  <a:t>cannot work </a:t>
                </a:r>
                <a:r>
                  <a:rPr lang="en-US" dirty="0">
                    <a:latin typeface="+mn-lt"/>
                  </a:rPr>
                  <a:t>for data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Is an exponential trade-off between dimensionality reduction and preserving distance for fixed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919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Exponential trade-off between dimensionality reduction and preserving distance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CED-7804-CB50-FB5D-CFBD325B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6" y="1924051"/>
            <a:ext cx="5342083" cy="432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E3D0-12ED-0F5C-DD70-24CA66AE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4051"/>
            <a:ext cx="5334462" cy="4313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E428B-EA15-F649-0167-E098FC44FABA}"/>
              </a:ext>
            </a:extLst>
          </p:cNvPr>
          <p:cNvSpPr txBox="1">
            <a:spLocks/>
          </p:cNvSpPr>
          <p:nvPr/>
        </p:nvSpPr>
        <p:spPr>
          <a:xfrm>
            <a:off x="4152900" y="6459517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5"/>
              </a:rPr>
              <a:t>Credit: Scikit-Learn team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6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Projection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412" y="961915"/>
            <a:ext cx="11525250" cy="62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does random projection compare to PCA?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most any sample space,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4BCC477-6740-151F-5E6A-5EFEA8B5C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920541"/>
                  </p:ext>
                </p:extLst>
              </p:nvPr>
            </p:nvGraphicFramePr>
            <p:xfrm>
              <a:off x="781050" y="1719552"/>
              <a:ext cx="10629900" cy="484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72114">
                      <a:extLst>
                        <a:ext uri="{9D8B030D-6E8A-4147-A177-3AD203B41FA5}">
                          <a16:colId xmlns:a16="http://schemas.microsoft.com/office/drawing/2014/main" val="2092246063"/>
                        </a:ext>
                      </a:extLst>
                    </a:gridCol>
                    <a:gridCol w="2863378">
                      <a:extLst>
                        <a:ext uri="{9D8B030D-6E8A-4147-A177-3AD203B41FA5}">
                          <a16:colId xmlns:a16="http://schemas.microsoft.com/office/drawing/2014/main" val="1736292855"/>
                        </a:ext>
                      </a:extLst>
                    </a:gridCol>
                    <a:gridCol w="3694408">
                      <a:extLst>
                        <a:ext uri="{9D8B030D-6E8A-4147-A177-3AD203B41FA5}">
                          <a16:colId xmlns:a16="http://schemas.microsoft.com/office/drawing/2014/main" val="21668403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Random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5946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Preserves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9093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210667" r="-130000" b="-79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210667" r="-825" b="-79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04077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Minimum number of sample space dimensions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40" t="-172593" r="-130000" b="-33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954" t="-172593" r="-825" b="-33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8399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Applicable to high-dimensional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but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867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Produces spherical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3613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Projection to orthogonal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8213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Works for nonlinear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Yes, 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Only using tensor projection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0257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Fails on aligned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2099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33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 </a:t>
            </a:r>
            <a:r>
              <a:rPr lang="en-US" dirty="0">
                <a:latin typeface="+mn-lt"/>
              </a:rPr>
              <a:t>finds projection of high-dimensional space onto a </a:t>
            </a:r>
            <a:r>
              <a:rPr lang="en-US" b="1" dirty="0">
                <a:latin typeface="+mn-lt"/>
              </a:rPr>
              <a:t>low-dimensional manifold – </a:t>
            </a:r>
            <a:r>
              <a:rPr lang="en-US" dirty="0">
                <a:latin typeface="+mn-lt"/>
              </a:rPr>
              <a:t>lesson on dimensionality reduction </a:t>
            </a: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dirty="0">
                <a:latin typeface="+mn-lt"/>
              </a:rPr>
              <a:t>Spectral embedding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>
                <a:latin typeface="+mn-lt"/>
              </a:rPr>
              <a:t>t-distributed Stochastic Neighbor Embedding (t-SNE)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Mapping can be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– </a:t>
                </a:r>
                <a:r>
                  <a:rPr lang="en-US" b="1" dirty="0">
                    <a:cs typeface="Segoe UI" panose="020B0502040204020203" pitchFamily="34" charset="0"/>
                  </a:rPr>
                  <a:t>not clusters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Projection of first 2 or 3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Kernal PCA maps to nonlinear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as edge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 radial basis functions, RBF, with cutoff 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largest eigenvalues and eigenvectors 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 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to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distributions and distances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Euclidean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</a:t>
            </a:r>
            <a:r>
              <a:rPr lang="en-US" b="1" dirty="0">
                <a:cs typeface="Segoe UI" panose="020B0502040204020203" pitchFamily="34" charset="0"/>
              </a:rPr>
              <a:t>s     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difficult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dimension beyond 4 or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converge better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35828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of visualizations good for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simplexes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Simplexes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6998388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 – a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0-simplexes </a:t>
            </a:r>
          </a:p>
          <a:p>
            <a:r>
              <a:rPr lang="en-US" dirty="0">
                <a:cs typeface="Segoe UI" panose="020B0502040204020203" pitchFamily="34" charset="0"/>
              </a:rPr>
              <a:t>Observations are the vertices of higher-dimensional simplexes</a:t>
            </a:r>
          </a:p>
          <a:p>
            <a:r>
              <a:rPr lang="en-US" dirty="0">
                <a:cs typeface="Segoe UI" panose="020B0502040204020203" pitchFamily="34" charset="0"/>
              </a:rPr>
              <a:t>0-simplexes are the faces of 1-simplexes </a:t>
            </a:r>
          </a:p>
          <a:p>
            <a:r>
              <a:rPr lang="en-US" dirty="0">
                <a:cs typeface="Segoe UI" panose="020B0502040204020203" pitchFamily="34" charset="0"/>
              </a:rPr>
              <a:t>Join 1-simplexes through common vertices to form simplicial complex</a:t>
            </a:r>
          </a:p>
          <a:p>
            <a:r>
              <a:rPr lang="en-US" dirty="0">
                <a:cs typeface="Segoe UI" panose="020B0502040204020203" pitchFamily="34" charset="0"/>
              </a:rPr>
              <a:t>For low-dimensional manifold 0 and 1-simplexes are most important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486502" y="310373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461427" y="265350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431127" y="330882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1670357" y="4167052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95B09-FE52-4069-0998-036FF14E9D3E}"/>
              </a:ext>
            </a:extLst>
          </p:cNvPr>
          <p:cNvSpPr/>
          <p:nvPr/>
        </p:nvSpPr>
        <p:spPr>
          <a:xfrm>
            <a:off x="10197737" y="467998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stCxn id="5" idx="7"/>
            <a:endCxn id="8" idx="2"/>
          </p:cNvCxnSpPr>
          <p:nvPr/>
        </p:nvCxnSpPr>
        <p:spPr>
          <a:xfrm flipV="1">
            <a:off x="8593541" y="2713591"/>
            <a:ext cx="867886" cy="4077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</p:cNvCxnSpPr>
          <p:nvPr/>
        </p:nvCxnSpPr>
        <p:spPr>
          <a:xfrm>
            <a:off x="10493829" y="3368911"/>
            <a:ext cx="1194893" cy="7967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flipH="1">
            <a:off x="10260439" y="3326422"/>
            <a:ext cx="189053" cy="14737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2"/>
            <a:endCxn id="8" idx="5"/>
          </p:cNvCxnSpPr>
          <p:nvPr/>
        </p:nvCxnSpPr>
        <p:spPr>
          <a:xfrm flipH="1" flipV="1">
            <a:off x="9568466" y="2756080"/>
            <a:ext cx="862661" cy="6128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disconnected components 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381018" y="2957332"/>
            <a:ext cx="1649392" cy="179986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not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distribution that an edge exists is Bernoulli 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931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 to near neighbors   </a:t>
            </a:r>
          </a:p>
          <a:p>
            <a:r>
              <a:rPr lang="en-US" dirty="0">
                <a:cs typeface="Segoe UI" panose="020B0502040204020203" pitchFamily="34" charset="0"/>
              </a:rPr>
              <a:t>Need to map this graph to a low-dimensional manifold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</a:t>
                </a:r>
                <a:r>
                  <a:rPr lang="en-US" dirty="0" err="1">
                    <a:latin typeface="+mn-lt"/>
                    <a:cs typeface="Segoe UI" panose="020B0502040204020203" pitchFamily="34" charset="0"/>
                  </a:rPr>
                  <a:t>onj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‘attraction’ 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</m:d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is an ‘repulsion’ 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1650401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Appendix </a:t>
            </a:r>
            <a:r>
              <a:rPr lang="en-US" sz="4400" dirty="0" err="1"/>
              <a:t>tSNE</a:t>
            </a:r>
            <a:r>
              <a:rPr lang="en-US" sz="44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 is a computationally intensive but highly effective manifold learning algorithm,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van der </a:t>
                </a:r>
                <a:r>
                  <a:rPr lang="en-US" dirty="0" err="1">
                    <a:cs typeface="Segoe UI" panose="020B0502040204020203" pitchFamily="34" charset="0"/>
                    <a:hlinkClick r:id="rId2"/>
                  </a:rPr>
                  <a:t>Maaten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 and Hinton, 2008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Similarity based on t probability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groups of samples having similar probability distributions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Two step algorithm  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as probabilities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on sparse graph    </a:t>
                </a:r>
              </a:p>
              <a:p>
                <a:pPr marL="914400" lvl="1" indent="-45720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Minimize dissimilarity between distributions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create low dimensional projection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Number of nearest neighbors is the </a:t>
                </a:r>
                <a:r>
                  <a:rPr lang="en-US" b="1" dirty="0">
                    <a:cs typeface="Segoe UI" panose="020B0502040204020203" pitchFamily="34" charset="0"/>
                  </a:rPr>
                  <a:t>perplexity</a:t>
                </a:r>
                <a:r>
                  <a:rPr lang="en-US" dirty="0">
                    <a:cs typeface="Segoe UI" panose="020B0502040204020203" pitchFamily="34" charset="0"/>
                  </a:rPr>
                  <a:t> of the graph 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3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using 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probabilities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given the denominator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conditional probability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compute the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as: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similarity between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the t-</a:t>
                </a:r>
                <a:r>
                  <a:rPr lang="en-US" b="1" dirty="0">
                    <a:cs typeface="Segoe UI" panose="020B0502040204020203" pitchFamily="34" charset="0"/>
                  </a:rPr>
                  <a:t>conditional probability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7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</a:t>
                </a:r>
                <a:r>
                  <a:rPr lang="en-US" b="1" dirty="0">
                    <a:cs typeface="Segoe UI" panose="020B0502040204020203" pitchFamily="34" charset="0"/>
                  </a:rPr>
                  <a:t>t-distributed with 1-DOF</a:t>
                </a:r>
                <a:r>
                  <a:rPr lang="en-US" dirty="0">
                    <a:cs typeface="Segoe UI" panose="020B0502040204020203" pitchFamily="34" charset="0"/>
                  </a:rPr>
                  <a:t>, aka the </a:t>
                </a:r>
                <a:r>
                  <a:rPr lang="en-US" b="1" dirty="0">
                    <a:cs typeface="Segoe UI" panose="020B0502040204020203" pitchFamily="34" charset="0"/>
                  </a:rPr>
                  <a:t>Cauchy distribution 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b="1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38359"/>
                <a:ext cx="5002383" cy="5437426"/>
              </a:xfrm>
              <a:blipFill>
                <a:blip r:embed="rId2"/>
                <a:stretch>
                  <a:fillRect l="-2436" t="-1794" r="-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4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38359"/>
            <a:ext cx="5002383" cy="543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t-SNE based on t-distributed similarity     </a:t>
            </a:r>
            <a:endParaRPr lang="en-US" sz="2800" b="1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Why is the t-distribution a good choice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Notice that for the Normal distribution probability low for samples far from the center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has reasonable probability further from center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t-distribution with 1 DOF has heaviest tail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D5AA-1C0A-6951-F2DE-73C0FB44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40" y="1907178"/>
            <a:ext cx="6822759" cy="40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9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Search for nearest-neighbors to build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cross-entropy 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1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size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What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in sample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733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5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information content of set of samples 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probabilities we can express 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2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probability in the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constant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KL divergence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approaches the sample distribution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 minimizing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Projection methods for high dimensions   </a:t>
            </a:r>
          </a:p>
          <a:p>
            <a:pPr lvl="1"/>
            <a:r>
              <a:rPr lang="en-US" dirty="0">
                <a:latin typeface="+mn-lt"/>
              </a:rPr>
              <a:t>Highly efficient alternative to PCA    </a:t>
            </a:r>
          </a:p>
          <a:p>
            <a:pPr lvl="1"/>
            <a:r>
              <a:rPr lang="en-US" dirty="0">
                <a:latin typeface="+mn-lt"/>
              </a:rPr>
              <a:t>Bounds on distance error 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Not distance preserving  </a:t>
            </a:r>
          </a:p>
        </p:txBody>
      </p:sp>
    </p:spTree>
    <p:extLst>
      <p:ext uri="{BB962C8B-B14F-4D97-AF65-F5344CB8AC3E}">
        <p14:creationId xmlns:p14="http://schemas.microsoft.com/office/powerpoint/2010/main" val="220047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with </a:t>
                </a:r>
                <a:r>
                  <a:rPr lang="en-US" b="1" dirty="0">
                    <a:cs typeface="Segoe UI" panose="020B0502040204020203" pitchFamily="34" charset="0"/>
                  </a:rPr>
                  <a:t>unconditional probabilities </a:t>
                </a:r>
                <a:r>
                  <a:rPr lang="en-US" dirty="0">
                    <a:cs typeface="Segoe UI" panose="020B0502040204020203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/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12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1181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47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t-SNE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t-SNE based on t-distributed similarity    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Better, 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>
                    <a:cs typeface="Segoe UI" panose="020B0502040204020203" pitchFamily="34" charset="0"/>
                  </a:rPr>
                  <a:t>symmetric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gradient descent to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With gradient:  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2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vector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8239" y="3010563"/>
            <a:ext cx="4438068" cy="6662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Use the pixel values of handwritten MNIST digits dataset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D072-9648-5945-BD0A-EBDD471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5" y="1000403"/>
            <a:ext cx="5761025" cy="5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9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Example t-SNE vs. PCA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2337" y="1072036"/>
            <a:ext cx="4407844" cy="4850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Segoe UI" panose="020B0502040204020203" pitchFamily="34" charset="0"/>
              </a:rPr>
              <a:t>First 2 PCs, linear manifold</a:t>
            </a:r>
            <a:endParaRPr lang="en-US" sz="2800" b="1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905348-5605-178C-3D12-FB8467D1A125}"/>
              </a:ext>
            </a:extLst>
          </p:cNvPr>
          <p:cNvSpPr txBox="1">
            <a:spLocks/>
          </p:cNvSpPr>
          <p:nvPr/>
        </p:nvSpPr>
        <p:spPr>
          <a:xfrm>
            <a:off x="7331301" y="1103388"/>
            <a:ext cx="4407844" cy="4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</a:rPr>
              <a:t>t-SNE, perplexity = 50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50470-57CB-997C-4E4E-2979D4F0C35B}"/>
              </a:ext>
            </a:extLst>
          </p:cNvPr>
          <p:cNvSpPr txBox="1">
            <a:spLocks/>
          </p:cNvSpPr>
          <p:nvPr/>
        </p:nvSpPr>
        <p:spPr>
          <a:xfrm>
            <a:off x="3810426" y="6429903"/>
            <a:ext cx="4407844" cy="336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cs typeface="Segoe UI" panose="020B0502040204020203" pitchFamily="34" charset="0"/>
                <a:hlinkClick r:id="rId2"/>
              </a:rPr>
              <a:t>From blog post by Andrey </a:t>
            </a:r>
            <a:r>
              <a:rPr lang="en-US" dirty="0" err="1">
                <a:cs typeface="Segoe UI" panose="020B0502040204020203" pitchFamily="34" charset="0"/>
                <a:hlinkClick r:id="rId2"/>
              </a:rPr>
              <a:t>Violante</a:t>
            </a:r>
            <a:endParaRPr lang="en-US" b="1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72F7E0-6805-5771-5156-E1549D27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394"/>
            <a:ext cx="5013960" cy="4810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FB9FB-F4C4-675F-E772-04E851E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61" y="1702859"/>
            <a:ext cx="4915395" cy="45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4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23954</TotalTime>
  <Words>4376</Words>
  <Application>Microsoft Office PowerPoint</Application>
  <PresentationFormat>Widescreen</PresentationFormat>
  <Paragraphs>790</Paragraphs>
  <Slides>81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 Part 2</vt:lpstr>
      <vt:lpstr>Lesson Overview</vt:lpstr>
      <vt:lpstr>Introduction to Dimensionality Reduction</vt:lpstr>
      <vt:lpstr>Introduction to Dimensionality Reduction</vt:lpstr>
      <vt:lpstr>Clustering in High Dimensions and The 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Projection Methods </vt:lpstr>
      <vt:lpstr>Random Projection Methods </vt:lpstr>
      <vt:lpstr>Random Projection Methods </vt:lpstr>
      <vt:lpstr>Random Projection Methods </vt:lpstr>
      <vt:lpstr>Random Projection Methods </vt:lpstr>
      <vt:lpstr>Subspace Projection Methods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Random Projection Methods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  <vt:lpstr>Appendix tSNE Algorithm</vt:lpstr>
      <vt:lpstr>t-SNE  </vt:lpstr>
      <vt:lpstr>t-SNE  </vt:lpstr>
      <vt:lpstr>t-SNE  </vt:lpstr>
      <vt:lpstr>t-SNE  </vt:lpstr>
      <vt:lpstr>t-SNE  </vt:lpstr>
      <vt:lpstr>t-SNE  </vt:lpstr>
      <vt:lpstr>Uniform Manifold Approximation and Projection (UMAP)</vt:lpstr>
      <vt:lpstr>t-SNE  </vt:lpstr>
      <vt:lpstr>T-SNE</vt:lpstr>
      <vt:lpstr>KL Divergence</vt:lpstr>
      <vt:lpstr>KL Divergence</vt:lpstr>
      <vt:lpstr>KL Divergence</vt:lpstr>
      <vt:lpstr>KL Divergence</vt:lpstr>
      <vt:lpstr>Summary</vt:lpstr>
      <vt:lpstr>t-SNE  </vt:lpstr>
      <vt:lpstr>t-SNE  </vt:lpstr>
      <vt:lpstr>t-SNE  </vt:lpstr>
      <vt:lpstr>Example t-SNE vs. PCA  </vt:lpstr>
      <vt:lpstr>Example t-SNE vs. PCA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1084</cp:revision>
  <dcterms:created xsi:type="dcterms:W3CDTF">2020-07-25T22:15:22Z</dcterms:created>
  <dcterms:modified xsi:type="dcterms:W3CDTF">2024-04-16T02:40:48Z</dcterms:modified>
</cp:coreProperties>
</file>